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Montserrat Bold" charset="1" panose="00000800000000000000"/>
      <p:regular r:id="rId30"/>
    </p:embeddedFont>
    <p:embeddedFont>
      <p:font typeface="Times New Roman Bold" charset="1" panose="02030802070405020303"/>
      <p:regular r:id="rId31"/>
    </p:embeddedFont>
    <p:embeddedFont>
      <p:font typeface="Times New Roman" charset="1" panose="02030502070405020303"/>
      <p:regular r:id="rId32"/>
    </p:embeddedFont>
    <p:embeddedFont>
      <p:font typeface="Montserrat" charset="1" panose="000005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VAGVzQZqNM8.mp4" Type="http://schemas.openxmlformats.org/officeDocument/2006/relationships/video"/><Relationship Id="rId4" Target="../media/VAGVzQZqNM8.mp4" Type="http://schemas.microsoft.com/office/2007/relationships/media"/></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3106" y="2158165"/>
            <a:ext cx="7960894" cy="5970671"/>
          </a:xfrm>
          <a:custGeom>
            <a:avLst/>
            <a:gdLst/>
            <a:ahLst/>
            <a:cxnLst/>
            <a:rect r="r" b="b" t="t" l="l"/>
            <a:pathLst>
              <a:path h="5970671" w="7960894">
                <a:moveTo>
                  <a:pt x="0" y="0"/>
                </a:moveTo>
                <a:lnTo>
                  <a:pt x="7960894" y="0"/>
                </a:lnTo>
                <a:lnTo>
                  <a:pt x="7960894" y="5970670"/>
                </a:lnTo>
                <a:lnTo>
                  <a:pt x="0" y="5970670"/>
                </a:lnTo>
                <a:lnTo>
                  <a:pt x="0" y="0"/>
                </a:lnTo>
                <a:close/>
              </a:path>
            </a:pathLst>
          </a:custGeom>
          <a:blipFill>
            <a:blip r:embed="rId2"/>
            <a:stretch>
              <a:fillRect l="0" t="0" r="0" b="0"/>
            </a:stretch>
          </a:blipFill>
        </p:spPr>
      </p:sp>
      <p:sp>
        <p:nvSpPr>
          <p:cNvPr name="TextBox 3" id="3"/>
          <p:cNvSpPr txBox="true"/>
          <p:nvPr/>
        </p:nvSpPr>
        <p:spPr>
          <a:xfrm rot="0">
            <a:off x="9626593" y="2262940"/>
            <a:ext cx="8190730" cy="2438132"/>
          </a:xfrm>
          <a:prstGeom prst="rect">
            <a:avLst/>
          </a:prstGeom>
        </p:spPr>
        <p:txBody>
          <a:bodyPr anchor="t" rtlCol="false" tIns="0" lIns="0" bIns="0" rIns="0">
            <a:spAutoFit/>
          </a:bodyPr>
          <a:lstStyle/>
          <a:p>
            <a:pPr algn="l">
              <a:lnSpc>
                <a:spcPts val="9506"/>
              </a:lnSpc>
            </a:pPr>
            <a:r>
              <a:rPr lang="en-US" sz="8802" b="true">
                <a:solidFill>
                  <a:srgbClr val="5270FF"/>
                </a:solidFill>
                <a:latin typeface="Montserrat Bold"/>
                <a:ea typeface="Montserrat Bold"/>
                <a:cs typeface="Montserrat Bold"/>
                <a:sym typeface="Montserrat Bold"/>
              </a:rPr>
              <a:t>Micromouse compétition</a:t>
            </a:r>
          </a:p>
        </p:txBody>
      </p:sp>
      <p:sp>
        <p:nvSpPr>
          <p:cNvPr name="TextBox 4" id="4"/>
          <p:cNvSpPr txBox="true"/>
          <p:nvPr/>
        </p:nvSpPr>
        <p:spPr>
          <a:xfrm rot="0">
            <a:off x="9626593" y="5919035"/>
            <a:ext cx="4462462" cy="2209800"/>
          </a:xfrm>
          <a:prstGeom prst="rect">
            <a:avLst/>
          </a:prstGeom>
        </p:spPr>
        <p:txBody>
          <a:bodyPr anchor="t" rtlCol="false" tIns="0" lIns="0" bIns="0" rIns="0">
            <a:spAutoFit/>
          </a:bodyPr>
          <a:lstStyle/>
          <a:p>
            <a:pPr algn="l">
              <a:lnSpc>
                <a:spcPts val="4200"/>
              </a:lnSpc>
              <a:spcBef>
                <a:spcPct val="0"/>
              </a:spcBef>
            </a:pPr>
            <a:r>
              <a:rPr lang="en-US" b="true" sz="3500" spc="87">
                <a:solidFill>
                  <a:srgbClr val="000000"/>
                </a:solidFill>
                <a:latin typeface="Times New Roman Bold"/>
                <a:ea typeface="Times New Roman Bold"/>
                <a:cs typeface="Times New Roman Bold"/>
                <a:sym typeface="Times New Roman Bold"/>
              </a:rPr>
              <a:t>Réalisé par :</a:t>
            </a:r>
          </a:p>
          <a:p>
            <a:pPr algn="l">
              <a:lnSpc>
                <a:spcPts val="4200"/>
              </a:lnSpc>
              <a:spcBef>
                <a:spcPct val="0"/>
              </a:spcBef>
            </a:pPr>
            <a:r>
              <a:rPr lang="en-US" sz="3500" spc="87">
                <a:solidFill>
                  <a:srgbClr val="000000"/>
                </a:solidFill>
                <a:latin typeface="Times New Roman"/>
                <a:ea typeface="Times New Roman"/>
                <a:cs typeface="Times New Roman"/>
                <a:sym typeface="Times New Roman"/>
              </a:rPr>
              <a:t>EL Harkaoui Meriem </a:t>
            </a:r>
          </a:p>
          <a:p>
            <a:pPr algn="l">
              <a:lnSpc>
                <a:spcPts val="4200"/>
              </a:lnSpc>
              <a:spcBef>
                <a:spcPct val="0"/>
              </a:spcBef>
            </a:pPr>
            <a:r>
              <a:rPr lang="en-US" sz="3500" spc="87">
                <a:solidFill>
                  <a:srgbClr val="000000"/>
                </a:solidFill>
                <a:latin typeface="Times New Roman"/>
                <a:ea typeface="Times New Roman"/>
                <a:cs typeface="Times New Roman"/>
                <a:sym typeface="Times New Roman"/>
              </a:rPr>
              <a:t>Najah Khaoula</a:t>
            </a:r>
          </a:p>
          <a:p>
            <a:pPr algn="l">
              <a:lnSpc>
                <a:spcPts val="4200"/>
              </a:lnSpc>
              <a:spcBef>
                <a:spcPct val="0"/>
              </a:spcBef>
            </a:pPr>
            <a:r>
              <a:rPr lang="en-US" sz="3500" spc="87">
                <a:solidFill>
                  <a:srgbClr val="000000"/>
                </a:solidFill>
                <a:latin typeface="Times New Roman"/>
                <a:ea typeface="Times New Roman"/>
                <a:cs typeface="Times New Roman"/>
                <a:sym typeface="Times New Roman"/>
              </a:rPr>
              <a:t>Ouabbi Mohamed</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112202" y="1120140"/>
            <a:ext cx="1581468" cy="2059400"/>
          </a:xfrm>
          <a:prstGeom prst="rect">
            <a:avLst/>
          </a:prstGeom>
        </p:spPr>
        <p:txBody>
          <a:bodyPr anchor="t" rtlCol="false" tIns="0" lIns="0" bIns="0" rIns="0">
            <a:spAutoFit/>
          </a:bodyPr>
          <a:lstStyle/>
          <a:p>
            <a:pPr algn="ctr">
              <a:lnSpc>
                <a:spcPts val="8289"/>
              </a:lnSpc>
            </a:pPr>
            <a:r>
              <a:rPr lang="en-US" sz="5921" b="true">
                <a:solidFill>
                  <a:srgbClr val="5270FF"/>
                </a:solidFill>
                <a:latin typeface="Montserrat Bold"/>
                <a:ea typeface="Montserrat Bold"/>
                <a:cs typeface="Montserrat Bold"/>
                <a:sym typeface="Montserrat Bold"/>
              </a:rPr>
              <a:t>DFS</a:t>
            </a:r>
          </a:p>
          <a:p>
            <a:pPr algn="ctr">
              <a:lnSpc>
                <a:spcPts val="8289"/>
              </a:lnSpc>
              <a:spcBef>
                <a:spcPct val="0"/>
              </a:spcBef>
            </a:pPr>
          </a:p>
        </p:txBody>
      </p:sp>
      <p:sp>
        <p:nvSpPr>
          <p:cNvPr name="TextBox 3" id="3"/>
          <p:cNvSpPr txBox="true"/>
          <p:nvPr/>
        </p:nvSpPr>
        <p:spPr>
          <a:xfrm rot="0">
            <a:off x="1028700" y="2780300"/>
            <a:ext cx="17259300" cy="4650199"/>
          </a:xfrm>
          <a:prstGeom prst="rect">
            <a:avLst/>
          </a:prstGeom>
        </p:spPr>
        <p:txBody>
          <a:bodyPr anchor="t" rtlCol="false" tIns="0" lIns="0" bIns="0" rIns="0">
            <a:spAutoFit/>
          </a:bodyPr>
          <a:lstStyle/>
          <a:p>
            <a:pPr algn="l">
              <a:lnSpc>
                <a:spcPts val="6189"/>
              </a:lnSpc>
            </a:pPr>
            <a:r>
              <a:rPr lang="en-US" sz="4421">
                <a:solidFill>
                  <a:srgbClr val="000000"/>
                </a:solidFill>
                <a:latin typeface="Montserrat"/>
                <a:ea typeface="Montserrat"/>
                <a:cs typeface="Montserrat"/>
                <a:sym typeface="Montserrat"/>
              </a:rPr>
              <a:t>La recherche en profondeur est un algorithme permettant de parcourir ou de rechercher des structures de données arborescentes ou graphiques. L'algorithme commence au nœud racine  et explore autant que possible le long de chaque branche avant de revenir en arrière.</a:t>
            </a:r>
          </a:p>
          <a:p>
            <a:pPr algn="l">
              <a:lnSpc>
                <a:spcPts val="6189"/>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02177" y="3045704"/>
            <a:ext cx="14077530" cy="5226283"/>
          </a:xfrm>
          <a:custGeom>
            <a:avLst/>
            <a:gdLst/>
            <a:ahLst/>
            <a:cxnLst/>
            <a:rect r="r" b="b" t="t" l="l"/>
            <a:pathLst>
              <a:path h="5226283" w="14077530">
                <a:moveTo>
                  <a:pt x="0" y="0"/>
                </a:moveTo>
                <a:lnTo>
                  <a:pt x="14077531" y="0"/>
                </a:lnTo>
                <a:lnTo>
                  <a:pt x="14077531" y="5226283"/>
                </a:lnTo>
                <a:lnTo>
                  <a:pt x="0" y="5226283"/>
                </a:lnTo>
                <a:lnTo>
                  <a:pt x="0" y="0"/>
                </a:lnTo>
                <a:close/>
              </a:path>
            </a:pathLst>
          </a:custGeom>
          <a:blipFill>
            <a:blip r:embed="rId2"/>
            <a:stretch>
              <a:fillRect l="0" t="0" r="0" b="0"/>
            </a:stretch>
          </a:blipFill>
        </p:spPr>
      </p:sp>
      <p:sp>
        <p:nvSpPr>
          <p:cNvPr name="TextBox 3" id="3"/>
          <p:cNvSpPr txBox="true"/>
          <p:nvPr/>
        </p:nvSpPr>
        <p:spPr>
          <a:xfrm rot="0">
            <a:off x="1702177" y="942975"/>
            <a:ext cx="3044051" cy="835229"/>
          </a:xfrm>
          <a:prstGeom prst="rect">
            <a:avLst/>
          </a:prstGeom>
        </p:spPr>
        <p:txBody>
          <a:bodyPr anchor="t" rtlCol="false" tIns="0" lIns="0" bIns="0" rIns="0">
            <a:spAutoFit/>
          </a:bodyPr>
          <a:lstStyle/>
          <a:p>
            <a:pPr algn="ctr">
              <a:lnSpc>
                <a:spcPts val="6974"/>
              </a:lnSpc>
              <a:spcBef>
                <a:spcPct val="0"/>
              </a:spcBef>
            </a:pPr>
            <a:r>
              <a:rPr lang="en-US" b="true" sz="4981">
                <a:solidFill>
                  <a:srgbClr val="5270FF"/>
                </a:solidFill>
                <a:latin typeface="Montserrat Bold"/>
                <a:ea typeface="Montserrat Bold"/>
                <a:cs typeface="Montserrat Bold"/>
                <a:sym typeface="Montserrat Bold"/>
              </a:rPr>
              <a:t>exemple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9518" y="3194033"/>
            <a:ext cx="14471052" cy="4992513"/>
          </a:xfrm>
          <a:custGeom>
            <a:avLst/>
            <a:gdLst/>
            <a:ahLst/>
            <a:cxnLst/>
            <a:rect r="r" b="b" t="t" l="l"/>
            <a:pathLst>
              <a:path h="4992513" w="14471052">
                <a:moveTo>
                  <a:pt x="0" y="0"/>
                </a:moveTo>
                <a:lnTo>
                  <a:pt x="14471052" y="0"/>
                </a:lnTo>
                <a:lnTo>
                  <a:pt x="14471052" y="4992513"/>
                </a:lnTo>
                <a:lnTo>
                  <a:pt x="0" y="4992513"/>
                </a:lnTo>
                <a:lnTo>
                  <a:pt x="0" y="0"/>
                </a:lnTo>
                <a:close/>
              </a:path>
            </a:pathLst>
          </a:custGeom>
          <a:blipFill>
            <a:blip r:embed="rId2"/>
            <a:stretch>
              <a:fillRect l="0" t="0" r="0" b="0"/>
            </a:stretch>
          </a:blipFill>
        </p:spPr>
      </p:sp>
      <p:sp>
        <p:nvSpPr>
          <p:cNvPr name="TextBox 3" id="3"/>
          <p:cNvSpPr txBox="true"/>
          <p:nvPr/>
        </p:nvSpPr>
        <p:spPr>
          <a:xfrm rot="0">
            <a:off x="759759" y="316230"/>
            <a:ext cx="15990570" cy="1348740"/>
          </a:xfrm>
          <a:prstGeom prst="rect">
            <a:avLst/>
          </a:prstGeom>
        </p:spPr>
        <p:txBody>
          <a:bodyPr anchor="t" rtlCol="false" tIns="0" lIns="0" bIns="0" rIns="0">
            <a:spAutoFit/>
          </a:bodyPr>
          <a:lstStyle/>
          <a:p>
            <a:pPr algn="ctr">
              <a:lnSpc>
                <a:spcPts val="5459"/>
              </a:lnSpc>
              <a:spcBef>
                <a:spcPct val="0"/>
              </a:spcBef>
            </a:pPr>
            <a:r>
              <a:rPr lang="en-US" sz="3900">
                <a:solidFill>
                  <a:srgbClr val="000000"/>
                </a:solidFill>
                <a:latin typeface="Montserrat"/>
                <a:ea typeface="Montserrat"/>
                <a:cs typeface="Montserrat"/>
                <a:sym typeface="Montserrat"/>
              </a:rPr>
              <a:t>On commence par visiter le nœud 0, on le marque comme visité et on place tous ses nœuds adjacents dans la pile.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42419" y="3073957"/>
            <a:ext cx="15574134" cy="5704027"/>
          </a:xfrm>
          <a:custGeom>
            <a:avLst/>
            <a:gdLst/>
            <a:ahLst/>
            <a:cxnLst/>
            <a:rect r="r" b="b" t="t" l="l"/>
            <a:pathLst>
              <a:path h="5704027" w="15574134">
                <a:moveTo>
                  <a:pt x="0" y="0"/>
                </a:moveTo>
                <a:lnTo>
                  <a:pt x="15574134" y="0"/>
                </a:lnTo>
                <a:lnTo>
                  <a:pt x="15574134" y="5704027"/>
                </a:lnTo>
                <a:lnTo>
                  <a:pt x="0" y="5704027"/>
                </a:lnTo>
                <a:lnTo>
                  <a:pt x="0" y="0"/>
                </a:lnTo>
                <a:close/>
              </a:path>
            </a:pathLst>
          </a:custGeom>
          <a:blipFill>
            <a:blip r:embed="rId2"/>
            <a:stretch>
              <a:fillRect l="0" t="0" r="0" b="0"/>
            </a:stretch>
          </a:blipFill>
        </p:spPr>
      </p:sp>
      <p:sp>
        <p:nvSpPr>
          <p:cNvPr name="TextBox 3" id="3"/>
          <p:cNvSpPr txBox="true"/>
          <p:nvPr/>
        </p:nvSpPr>
        <p:spPr>
          <a:xfrm rot="0">
            <a:off x="411480" y="397145"/>
            <a:ext cx="16847820" cy="2034540"/>
          </a:xfrm>
          <a:prstGeom prst="rect">
            <a:avLst/>
          </a:prstGeom>
        </p:spPr>
        <p:txBody>
          <a:bodyPr anchor="t" rtlCol="false" tIns="0" lIns="0" bIns="0" rIns="0">
            <a:spAutoFit/>
          </a:bodyPr>
          <a:lstStyle/>
          <a:p>
            <a:pPr algn="ctr">
              <a:lnSpc>
                <a:spcPts val="5459"/>
              </a:lnSpc>
              <a:spcBef>
                <a:spcPct val="0"/>
              </a:spcBef>
            </a:pPr>
            <a:r>
              <a:rPr lang="en-US" sz="3900">
                <a:solidFill>
                  <a:srgbClr val="000000"/>
                </a:solidFill>
                <a:latin typeface="Montserrat"/>
                <a:ea typeface="Montserrat"/>
                <a:cs typeface="Montserrat"/>
                <a:sym typeface="Montserrat"/>
              </a:rPr>
              <a:t>Ensuite, on visite le nœud au sommet de la pile, qui est le nœud 1. On le marque comme visité et on examine ses voisins. Comme 0 a déjà été visité, on passe au nœud 2</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8718" y="3229349"/>
            <a:ext cx="14765321" cy="5001752"/>
          </a:xfrm>
          <a:custGeom>
            <a:avLst/>
            <a:gdLst/>
            <a:ahLst/>
            <a:cxnLst/>
            <a:rect r="r" b="b" t="t" l="l"/>
            <a:pathLst>
              <a:path h="5001752" w="14765321">
                <a:moveTo>
                  <a:pt x="0" y="0"/>
                </a:moveTo>
                <a:lnTo>
                  <a:pt x="14765321" y="0"/>
                </a:lnTo>
                <a:lnTo>
                  <a:pt x="14765321" y="5001753"/>
                </a:lnTo>
                <a:lnTo>
                  <a:pt x="0" y="5001753"/>
                </a:lnTo>
                <a:lnTo>
                  <a:pt x="0" y="0"/>
                </a:lnTo>
                <a:close/>
              </a:path>
            </a:pathLst>
          </a:custGeom>
          <a:blipFill>
            <a:blip r:embed="rId2"/>
            <a:stretch>
              <a:fillRect l="0" t="0" r="0" b="0"/>
            </a:stretch>
          </a:blipFill>
        </p:spPr>
      </p:sp>
      <p:sp>
        <p:nvSpPr>
          <p:cNvPr name="TextBox 3" id="3"/>
          <p:cNvSpPr txBox="true"/>
          <p:nvPr/>
        </p:nvSpPr>
        <p:spPr>
          <a:xfrm rot="0">
            <a:off x="1028700" y="952500"/>
            <a:ext cx="14794629" cy="1348740"/>
          </a:xfrm>
          <a:prstGeom prst="rect">
            <a:avLst/>
          </a:prstGeom>
        </p:spPr>
        <p:txBody>
          <a:bodyPr anchor="t" rtlCol="false" tIns="0" lIns="0" bIns="0" rIns="0">
            <a:spAutoFit/>
          </a:bodyPr>
          <a:lstStyle/>
          <a:p>
            <a:pPr algn="ctr">
              <a:lnSpc>
                <a:spcPts val="5459"/>
              </a:lnSpc>
              <a:spcBef>
                <a:spcPct val="0"/>
              </a:spcBef>
            </a:pPr>
            <a:r>
              <a:rPr lang="en-US" sz="3900">
                <a:solidFill>
                  <a:srgbClr val="000000"/>
                </a:solidFill>
                <a:latin typeface="Montserrat"/>
                <a:ea typeface="Montserrat"/>
                <a:cs typeface="Montserrat"/>
                <a:sym typeface="Montserrat"/>
              </a:rPr>
              <a:t>Le nœud 2 a un voisin non visité, le nœud 4, qu'on ajoute au sommet de la pile. On le visite ensuite.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8881" y="3165780"/>
            <a:ext cx="14904382" cy="5216534"/>
          </a:xfrm>
          <a:custGeom>
            <a:avLst/>
            <a:gdLst/>
            <a:ahLst/>
            <a:cxnLst/>
            <a:rect r="r" b="b" t="t" l="l"/>
            <a:pathLst>
              <a:path h="5216534" w="14904382">
                <a:moveTo>
                  <a:pt x="0" y="0"/>
                </a:moveTo>
                <a:lnTo>
                  <a:pt x="14904382" y="0"/>
                </a:lnTo>
                <a:lnTo>
                  <a:pt x="14904382" y="5216533"/>
                </a:lnTo>
                <a:lnTo>
                  <a:pt x="0" y="5216533"/>
                </a:lnTo>
                <a:lnTo>
                  <a:pt x="0" y="0"/>
                </a:lnTo>
                <a:close/>
              </a:path>
            </a:pathLst>
          </a:custGeom>
          <a:blipFill>
            <a:blip r:embed="rId2"/>
            <a:stretch>
              <a:fillRect l="0" t="0" r="0" b="0"/>
            </a:stretch>
          </a:blipFill>
        </p:spPr>
      </p:sp>
      <p:sp>
        <p:nvSpPr>
          <p:cNvPr name="TextBox 3" id="3"/>
          <p:cNvSpPr txBox="true"/>
          <p:nvPr/>
        </p:nvSpPr>
        <p:spPr>
          <a:xfrm rot="0">
            <a:off x="1028700" y="621935"/>
            <a:ext cx="14413230" cy="1348740"/>
          </a:xfrm>
          <a:prstGeom prst="rect">
            <a:avLst/>
          </a:prstGeom>
        </p:spPr>
        <p:txBody>
          <a:bodyPr anchor="t" rtlCol="false" tIns="0" lIns="0" bIns="0" rIns="0">
            <a:spAutoFit/>
          </a:bodyPr>
          <a:lstStyle/>
          <a:p>
            <a:pPr algn="ctr">
              <a:lnSpc>
                <a:spcPts val="5459"/>
              </a:lnSpc>
              <a:spcBef>
                <a:spcPct val="0"/>
              </a:spcBef>
            </a:pPr>
            <a:r>
              <a:rPr lang="en-US" sz="3900">
                <a:solidFill>
                  <a:srgbClr val="000000"/>
                </a:solidFill>
                <a:latin typeface="Montserrat"/>
                <a:ea typeface="Montserrat"/>
                <a:cs typeface="Montserrat"/>
                <a:sym typeface="Montserrat"/>
              </a:rPr>
              <a:t>Après avoir visité le nœud 4, on revient au sommet de la pile pour visiter le dernier nœud restant, le nœud 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073957"/>
            <a:ext cx="15167785" cy="5555201"/>
          </a:xfrm>
          <a:custGeom>
            <a:avLst/>
            <a:gdLst/>
            <a:ahLst/>
            <a:cxnLst/>
            <a:rect r="r" b="b" t="t" l="l"/>
            <a:pathLst>
              <a:path h="5555201" w="15167785">
                <a:moveTo>
                  <a:pt x="0" y="0"/>
                </a:moveTo>
                <a:lnTo>
                  <a:pt x="15167785" y="0"/>
                </a:lnTo>
                <a:lnTo>
                  <a:pt x="15167785" y="5555201"/>
                </a:lnTo>
                <a:lnTo>
                  <a:pt x="0" y="5555201"/>
                </a:lnTo>
                <a:lnTo>
                  <a:pt x="0" y="0"/>
                </a:lnTo>
                <a:close/>
              </a:path>
            </a:pathLst>
          </a:custGeom>
          <a:blipFill>
            <a:blip r:embed="rId2"/>
            <a:stretch>
              <a:fillRect l="0" t="0" r="0" b="0"/>
            </a:stretch>
          </a:blipFill>
        </p:spPr>
      </p:sp>
      <p:sp>
        <p:nvSpPr>
          <p:cNvPr name="TextBox 3" id="3"/>
          <p:cNvSpPr txBox="true"/>
          <p:nvPr/>
        </p:nvSpPr>
        <p:spPr>
          <a:xfrm rot="0">
            <a:off x="788670" y="646700"/>
            <a:ext cx="15167610" cy="2034540"/>
          </a:xfrm>
          <a:prstGeom prst="rect">
            <a:avLst/>
          </a:prstGeom>
        </p:spPr>
        <p:txBody>
          <a:bodyPr anchor="t" rtlCol="false" tIns="0" lIns="0" bIns="0" rIns="0">
            <a:spAutoFit/>
          </a:bodyPr>
          <a:lstStyle/>
          <a:p>
            <a:pPr algn="ctr">
              <a:lnSpc>
                <a:spcPts val="5459"/>
              </a:lnSpc>
              <a:spcBef>
                <a:spcPct val="0"/>
              </a:spcBef>
            </a:pPr>
            <a:r>
              <a:rPr lang="en-US" sz="3900">
                <a:solidFill>
                  <a:srgbClr val="000000"/>
                </a:solidFill>
                <a:latin typeface="Montserrat"/>
                <a:ea typeface="Montserrat"/>
                <a:cs typeface="Montserrat"/>
                <a:sym typeface="Montserrat"/>
              </a:rPr>
              <a:t>Après avoir visité le nœud 3, il n’y a plus de nœuds adjacents non visités. On a donc complété le parcours en profondeur du graphe.</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451689" y="1120140"/>
            <a:ext cx="902494" cy="1011650"/>
          </a:xfrm>
          <a:prstGeom prst="rect">
            <a:avLst/>
          </a:prstGeom>
        </p:spPr>
        <p:txBody>
          <a:bodyPr anchor="t" rtlCol="false" tIns="0" lIns="0" bIns="0" rIns="0">
            <a:spAutoFit/>
          </a:bodyPr>
          <a:lstStyle/>
          <a:p>
            <a:pPr algn="ctr">
              <a:lnSpc>
                <a:spcPts val="8289"/>
              </a:lnSpc>
              <a:spcBef>
                <a:spcPct val="0"/>
              </a:spcBef>
            </a:pPr>
            <a:r>
              <a:rPr lang="en-US" b="true" sz="5921">
                <a:solidFill>
                  <a:srgbClr val="5270FF"/>
                </a:solidFill>
                <a:latin typeface="Montserrat Bold"/>
                <a:ea typeface="Montserrat Bold"/>
                <a:cs typeface="Montserrat Bold"/>
                <a:sym typeface="Montserrat Bold"/>
              </a:rPr>
              <a:t>A*</a:t>
            </a:r>
          </a:p>
        </p:txBody>
      </p:sp>
      <p:sp>
        <p:nvSpPr>
          <p:cNvPr name="TextBox 3" id="3"/>
          <p:cNvSpPr txBox="true"/>
          <p:nvPr/>
        </p:nvSpPr>
        <p:spPr>
          <a:xfrm rot="0">
            <a:off x="1028700" y="2780300"/>
            <a:ext cx="16024860" cy="4650199"/>
          </a:xfrm>
          <a:prstGeom prst="rect">
            <a:avLst/>
          </a:prstGeom>
        </p:spPr>
        <p:txBody>
          <a:bodyPr anchor="t" rtlCol="false" tIns="0" lIns="0" bIns="0" rIns="0">
            <a:spAutoFit/>
          </a:bodyPr>
          <a:lstStyle/>
          <a:p>
            <a:pPr algn="l">
              <a:lnSpc>
                <a:spcPts val="6189"/>
              </a:lnSpc>
            </a:pPr>
            <a:r>
              <a:rPr lang="en-US" sz="4421">
                <a:solidFill>
                  <a:srgbClr val="000000"/>
                </a:solidFill>
                <a:latin typeface="Montserrat"/>
                <a:ea typeface="Montserrat"/>
                <a:cs typeface="Montserrat"/>
                <a:sym typeface="Montserrat"/>
              </a:rPr>
              <a:t>A* est un algorithme dirigé, ce qui signifie qu'il ne recherche pas aveuglément un chemin, mais qu'il calcule plutôt la meilleure direction pour se déplacer et qu'il peut ensuite revenir en arrière sur le chemin.</a:t>
            </a:r>
          </a:p>
          <a:p>
            <a:pPr algn="l">
              <a:lnSpc>
                <a:spcPts val="6189"/>
              </a:lnSpc>
            </a:pPr>
          </a:p>
          <a:p>
            <a:pPr algn="l">
              <a:lnSpc>
                <a:spcPts val="6189"/>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476305"/>
            <a:ext cx="15428369" cy="7736675"/>
          </a:xfrm>
          <a:custGeom>
            <a:avLst/>
            <a:gdLst/>
            <a:ahLst/>
            <a:cxnLst/>
            <a:rect r="r" b="b" t="t" l="l"/>
            <a:pathLst>
              <a:path h="7736675" w="15428369">
                <a:moveTo>
                  <a:pt x="0" y="0"/>
                </a:moveTo>
                <a:lnTo>
                  <a:pt x="15428369" y="0"/>
                </a:lnTo>
                <a:lnTo>
                  <a:pt x="15428369" y="7736675"/>
                </a:lnTo>
                <a:lnTo>
                  <a:pt x="0" y="7736675"/>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44403" y="637470"/>
            <a:ext cx="7633745" cy="9012060"/>
          </a:xfrm>
          <a:custGeom>
            <a:avLst/>
            <a:gdLst/>
            <a:ahLst/>
            <a:cxnLst/>
            <a:rect r="r" b="b" t="t" l="l"/>
            <a:pathLst>
              <a:path h="9012060" w="7633745">
                <a:moveTo>
                  <a:pt x="0" y="0"/>
                </a:moveTo>
                <a:lnTo>
                  <a:pt x="7633745" y="0"/>
                </a:lnTo>
                <a:lnTo>
                  <a:pt x="7633745" y="9012060"/>
                </a:lnTo>
                <a:lnTo>
                  <a:pt x="0" y="9012060"/>
                </a:lnTo>
                <a:lnTo>
                  <a:pt x="0" y="0"/>
                </a:lnTo>
                <a:close/>
              </a:path>
            </a:pathLst>
          </a:custGeom>
          <a:blipFill>
            <a:blip r:embed="rId2"/>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39023" y="560293"/>
            <a:ext cx="1449262" cy="10671445"/>
            <a:chOff x="0" y="0"/>
            <a:chExt cx="381699" cy="2810586"/>
          </a:xfrm>
        </p:grpSpPr>
        <p:sp>
          <p:nvSpPr>
            <p:cNvPr name="Freeform 3" id="3"/>
            <p:cNvSpPr/>
            <p:nvPr/>
          </p:nvSpPr>
          <p:spPr>
            <a:xfrm flipH="false" flipV="false" rot="0">
              <a:off x="0" y="0"/>
              <a:ext cx="381699" cy="2810586"/>
            </a:xfrm>
            <a:custGeom>
              <a:avLst/>
              <a:gdLst/>
              <a:ahLst/>
              <a:cxnLst/>
              <a:rect r="r" b="b" t="t" l="l"/>
              <a:pathLst>
                <a:path h="2810586" w="381699">
                  <a:moveTo>
                    <a:pt x="0" y="0"/>
                  </a:moveTo>
                  <a:lnTo>
                    <a:pt x="381699" y="0"/>
                  </a:lnTo>
                  <a:lnTo>
                    <a:pt x="381699" y="2810586"/>
                  </a:lnTo>
                  <a:lnTo>
                    <a:pt x="0" y="2810586"/>
                  </a:lnTo>
                  <a:close/>
                </a:path>
              </a:pathLst>
            </a:custGeom>
            <a:solidFill>
              <a:srgbClr val="FFFFFF"/>
            </a:solidFill>
          </p:spPr>
        </p:sp>
        <p:sp>
          <p:nvSpPr>
            <p:cNvPr name="TextBox 4" id="4"/>
            <p:cNvSpPr txBox="true"/>
            <p:nvPr/>
          </p:nvSpPr>
          <p:spPr>
            <a:xfrm>
              <a:off x="0" y="-38100"/>
              <a:ext cx="381699" cy="2848686"/>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3492300" y="2919253"/>
            <a:ext cx="12976959" cy="749122"/>
          </a:xfrm>
          <a:prstGeom prst="rect">
            <a:avLst/>
          </a:prstGeom>
        </p:spPr>
        <p:txBody>
          <a:bodyPr anchor="t" rtlCol="false" tIns="0" lIns="0" bIns="0" rIns="0">
            <a:spAutoFit/>
          </a:bodyPr>
          <a:lstStyle/>
          <a:p>
            <a:pPr algn="l">
              <a:lnSpc>
                <a:spcPts val="6189"/>
              </a:lnSpc>
            </a:pPr>
            <a:r>
              <a:rPr lang="en-US" sz="4421" b="true">
                <a:solidFill>
                  <a:srgbClr val="000000"/>
                </a:solidFill>
                <a:latin typeface="Montserrat Bold"/>
                <a:ea typeface="Montserrat Bold"/>
                <a:cs typeface="Montserrat Bold"/>
                <a:sym typeface="Montserrat Bold"/>
              </a:rPr>
              <a:t>BFS</a:t>
            </a:r>
            <a:r>
              <a:rPr lang="en-US" sz="4421">
                <a:solidFill>
                  <a:srgbClr val="000000"/>
                </a:solidFill>
                <a:latin typeface="Montserrat"/>
                <a:ea typeface="Montserrat"/>
                <a:cs typeface="Montserrat"/>
                <a:sym typeface="Montserrat"/>
              </a:rPr>
              <a:t> ( Breadth First Search)</a:t>
            </a:r>
          </a:p>
        </p:txBody>
      </p:sp>
      <p:grpSp>
        <p:nvGrpSpPr>
          <p:cNvPr name="Group 6" id="6"/>
          <p:cNvGrpSpPr/>
          <p:nvPr/>
        </p:nvGrpSpPr>
        <p:grpSpPr>
          <a:xfrm rot="0">
            <a:off x="1818741" y="2836216"/>
            <a:ext cx="1329159" cy="991396"/>
            <a:chOff x="0" y="0"/>
            <a:chExt cx="1772212" cy="1321861"/>
          </a:xfrm>
        </p:grpSpPr>
        <p:grpSp>
          <p:nvGrpSpPr>
            <p:cNvPr name="Group 7" id="7"/>
            <p:cNvGrpSpPr/>
            <p:nvPr/>
          </p:nvGrpSpPr>
          <p:grpSpPr>
            <a:xfrm rot="0">
              <a:off x="0" y="0"/>
              <a:ext cx="1772212" cy="1321861"/>
              <a:chOff x="0" y="0"/>
              <a:chExt cx="360499" cy="268890"/>
            </a:xfrm>
          </p:grpSpPr>
          <p:sp>
            <p:nvSpPr>
              <p:cNvPr name="Freeform 8" id="8"/>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solidFill>
                <a:srgbClr val="5270FF"/>
              </a:solidFill>
            </p:spPr>
          </p:sp>
          <p:sp>
            <p:nvSpPr>
              <p:cNvPr name="TextBox 9" id="9"/>
              <p:cNvSpPr txBox="true"/>
              <p:nvPr/>
            </p:nvSpPr>
            <p:spPr>
              <a:xfrm>
                <a:off x="0" y="-38100"/>
                <a:ext cx="360499" cy="306990"/>
              </a:xfrm>
              <a:prstGeom prst="rect">
                <a:avLst/>
              </a:prstGeom>
            </p:spPr>
            <p:txBody>
              <a:bodyPr anchor="ctr" rtlCol="false" tIns="50800" lIns="50800" bIns="50800" rIns="50800"/>
              <a:lstStyle/>
              <a:p>
                <a:pPr algn="ctr">
                  <a:lnSpc>
                    <a:spcPts val="2660"/>
                  </a:lnSpc>
                </a:pPr>
              </a:p>
            </p:txBody>
          </p:sp>
        </p:grpSp>
        <p:sp>
          <p:nvSpPr>
            <p:cNvPr name="TextBox 10" id="10"/>
            <p:cNvSpPr txBox="true"/>
            <p:nvPr/>
          </p:nvSpPr>
          <p:spPr>
            <a:xfrm rot="0">
              <a:off x="0" y="108730"/>
              <a:ext cx="1772212" cy="1018676"/>
            </a:xfrm>
            <a:prstGeom prst="rect">
              <a:avLst/>
            </a:prstGeom>
          </p:spPr>
          <p:txBody>
            <a:bodyPr anchor="t" rtlCol="false" tIns="0" lIns="0" bIns="0" rIns="0">
              <a:spAutoFit/>
            </a:bodyPr>
            <a:lstStyle/>
            <a:p>
              <a:pPr algn="ctr">
                <a:lnSpc>
                  <a:spcPts val="6479"/>
                </a:lnSpc>
              </a:pPr>
              <a:r>
                <a:rPr lang="en-US" sz="4628" b="true">
                  <a:solidFill>
                    <a:srgbClr val="FFFFFF"/>
                  </a:solidFill>
                  <a:latin typeface="Montserrat Bold"/>
                  <a:ea typeface="Montserrat Bold"/>
                  <a:cs typeface="Montserrat Bold"/>
                  <a:sym typeface="Montserrat Bold"/>
                </a:rPr>
                <a:t>01</a:t>
              </a:r>
            </a:p>
          </p:txBody>
        </p:sp>
      </p:grpSp>
      <p:sp>
        <p:nvSpPr>
          <p:cNvPr name="TextBox 11" id="11"/>
          <p:cNvSpPr txBox="true"/>
          <p:nvPr/>
        </p:nvSpPr>
        <p:spPr>
          <a:xfrm rot="0">
            <a:off x="3492300" y="4443253"/>
            <a:ext cx="12976959" cy="744949"/>
          </a:xfrm>
          <a:prstGeom prst="rect">
            <a:avLst/>
          </a:prstGeom>
        </p:spPr>
        <p:txBody>
          <a:bodyPr anchor="t" rtlCol="false" tIns="0" lIns="0" bIns="0" rIns="0">
            <a:spAutoFit/>
          </a:bodyPr>
          <a:lstStyle/>
          <a:p>
            <a:pPr algn="l">
              <a:lnSpc>
                <a:spcPts val="6189"/>
              </a:lnSpc>
            </a:pPr>
            <a:r>
              <a:rPr lang="en-US" sz="4421" b="true">
                <a:solidFill>
                  <a:srgbClr val="000000"/>
                </a:solidFill>
                <a:latin typeface="Montserrat Bold"/>
                <a:ea typeface="Montserrat Bold"/>
                <a:cs typeface="Montserrat Bold"/>
                <a:sym typeface="Montserrat Bold"/>
              </a:rPr>
              <a:t>DFS  </a:t>
            </a:r>
            <a:r>
              <a:rPr lang="en-US" sz="4421">
                <a:solidFill>
                  <a:srgbClr val="000000"/>
                </a:solidFill>
                <a:latin typeface="Montserrat"/>
                <a:ea typeface="Montserrat"/>
                <a:cs typeface="Montserrat"/>
                <a:sym typeface="Montserrat"/>
              </a:rPr>
              <a:t>( Depth First Search)</a:t>
            </a:r>
          </a:p>
        </p:txBody>
      </p:sp>
      <p:grpSp>
        <p:nvGrpSpPr>
          <p:cNvPr name="Group 12" id="12"/>
          <p:cNvGrpSpPr/>
          <p:nvPr/>
        </p:nvGrpSpPr>
        <p:grpSpPr>
          <a:xfrm rot="0">
            <a:off x="1818741" y="4360216"/>
            <a:ext cx="1329159" cy="993277"/>
            <a:chOff x="0" y="0"/>
            <a:chExt cx="1772212" cy="1324369"/>
          </a:xfrm>
        </p:grpSpPr>
        <p:grpSp>
          <p:nvGrpSpPr>
            <p:cNvPr name="Group 13" id="13"/>
            <p:cNvGrpSpPr/>
            <p:nvPr/>
          </p:nvGrpSpPr>
          <p:grpSpPr>
            <a:xfrm rot="0">
              <a:off x="0" y="0"/>
              <a:ext cx="1772212" cy="1324369"/>
              <a:chOff x="0" y="0"/>
              <a:chExt cx="360499" cy="269400"/>
            </a:xfrm>
          </p:grpSpPr>
          <p:sp>
            <p:nvSpPr>
              <p:cNvPr name="Freeform 14" id="14"/>
              <p:cNvSpPr/>
              <p:nvPr/>
            </p:nvSpPr>
            <p:spPr>
              <a:xfrm flipH="false" flipV="false" rot="0">
                <a:off x="0" y="0"/>
                <a:ext cx="360499" cy="269400"/>
              </a:xfrm>
              <a:custGeom>
                <a:avLst/>
                <a:gdLst/>
                <a:ahLst/>
                <a:cxnLst/>
                <a:rect r="r" b="b" t="t" l="l"/>
                <a:pathLst>
                  <a:path h="269400" w="360499">
                    <a:moveTo>
                      <a:pt x="0" y="0"/>
                    </a:moveTo>
                    <a:lnTo>
                      <a:pt x="360499" y="0"/>
                    </a:lnTo>
                    <a:lnTo>
                      <a:pt x="360499" y="269400"/>
                    </a:lnTo>
                    <a:lnTo>
                      <a:pt x="0" y="269400"/>
                    </a:lnTo>
                    <a:close/>
                  </a:path>
                </a:pathLst>
              </a:custGeom>
              <a:solidFill>
                <a:srgbClr val="5270FF"/>
              </a:solidFill>
            </p:spPr>
          </p:sp>
          <p:sp>
            <p:nvSpPr>
              <p:cNvPr name="TextBox 15" id="15"/>
              <p:cNvSpPr txBox="true"/>
              <p:nvPr/>
            </p:nvSpPr>
            <p:spPr>
              <a:xfrm>
                <a:off x="0" y="-38100"/>
                <a:ext cx="360499" cy="307500"/>
              </a:xfrm>
              <a:prstGeom prst="rect">
                <a:avLst/>
              </a:prstGeom>
            </p:spPr>
            <p:txBody>
              <a:bodyPr anchor="ctr" rtlCol="false" tIns="50800" lIns="50800" bIns="50800" rIns="50800"/>
              <a:lstStyle/>
              <a:p>
                <a:pPr algn="ctr">
                  <a:lnSpc>
                    <a:spcPts val="2660"/>
                  </a:lnSpc>
                </a:pPr>
              </a:p>
            </p:txBody>
          </p:sp>
        </p:grpSp>
        <p:sp>
          <p:nvSpPr>
            <p:cNvPr name="TextBox 16" id="16"/>
            <p:cNvSpPr txBox="true"/>
            <p:nvPr/>
          </p:nvSpPr>
          <p:spPr>
            <a:xfrm rot="0">
              <a:off x="0" y="108730"/>
              <a:ext cx="1772212" cy="1021183"/>
            </a:xfrm>
            <a:prstGeom prst="rect">
              <a:avLst/>
            </a:prstGeom>
          </p:spPr>
          <p:txBody>
            <a:bodyPr anchor="t" rtlCol="false" tIns="0" lIns="0" bIns="0" rIns="0">
              <a:spAutoFit/>
            </a:bodyPr>
            <a:lstStyle/>
            <a:p>
              <a:pPr algn="ctr">
                <a:lnSpc>
                  <a:spcPts val="6479"/>
                </a:lnSpc>
              </a:pPr>
              <a:r>
                <a:rPr lang="en-US" sz="4628" b="true">
                  <a:solidFill>
                    <a:srgbClr val="FFFFFF"/>
                  </a:solidFill>
                  <a:latin typeface="Montserrat Bold"/>
                  <a:ea typeface="Montserrat Bold"/>
                  <a:cs typeface="Montserrat Bold"/>
                  <a:sym typeface="Montserrat Bold"/>
                </a:rPr>
                <a:t>02</a:t>
              </a:r>
            </a:p>
          </p:txBody>
        </p:sp>
      </p:grpSp>
      <p:sp>
        <p:nvSpPr>
          <p:cNvPr name="TextBox 17" id="17"/>
          <p:cNvSpPr txBox="true"/>
          <p:nvPr/>
        </p:nvSpPr>
        <p:spPr>
          <a:xfrm rot="0">
            <a:off x="3492300" y="5968049"/>
            <a:ext cx="12976959" cy="744949"/>
          </a:xfrm>
          <a:prstGeom prst="rect">
            <a:avLst/>
          </a:prstGeom>
        </p:spPr>
        <p:txBody>
          <a:bodyPr anchor="t" rtlCol="false" tIns="0" lIns="0" bIns="0" rIns="0">
            <a:spAutoFit/>
          </a:bodyPr>
          <a:lstStyle/>
          <a:p>
            <a:pPr algn="l">
              <a:lnSpc>
                <a:spcPts val="6189"/>
              </a:lnSpc>
            </a:pPr>
            <a:r>
              <a:rPr lang="en-US" sz="4421" b="true">
                <a:solidFill>
                  <a:srgbClr val="000000"/>
                </a:solidFill>
                <a:latin typeface="Montserrat Bold"/>
                <a:ea typeface="Montserrat Bold"/>
                <a:cs typeface="Montserrat Bold"/>
                <a:sym typeface="Montserrat Bold"/>
              </a:rPr>
              <a:t>A*</a:t>
            </a:r>
            <a:r>
              <a:rPr lang="en-US" sz="4421">
                <a:solidFill>
                  <a:srgbClr val="000000"/>
                </a:solidFill>
                <a:latin typeface="Montserrat"/>
                <a:ea typeface="Montserrat"/>
                <a:cs typeface="Montserrat"/>
                <a:sym typeface="Montserrat"/>
              </a:rPr>
              <a:t>( A star)</a:t>
            </a:r>
          </a:p>
        </p:txBody>
      </p:sp>
      <p:grpSp>
        <p:nvGrpSpPr>
          <p:cNvPr name="Group 18" id="18"/>
          <p:cNvGrpSpPr/>
          <p:nvPr/>
        </p:nvGrpSpPr>
        <p:grpSpPr>
          <a:xfrm rot="0">
            <a:off x="1818741" y="5885012"/>
            <a:ext cx="1329159" cy="991396"/>
            <a:chOff x="0" y="0"/>
            <a:chExt cx="1772212" cy="1321861"/>
          </a:xfrm>
        </p:grpSpPr>
        <p:grpSp>
          <p:nvGrpSpPr>
            <p:cNvPr name="Group 19" id="19"/>
            <p:cNvGrpSpPr/>
            <p:nvPr/>
          </p:nvGrpSpPr>
          <p:grpSpPr>
            <a:xfrm rot="0">
              <a:off x="0" y="0"/>
              <a:ext cx="1772212" cy="1321861"/>
              <a:chOff x="0" y="0"/>
              <a:chExt cx="360499" cy="268890"/>
            </a:xfrm>
          </p:grpSpPr>
          <p:sp>
            <p:nvSpPr>
              <p:cNvPr name="Freeform 20" id="20"/>
              <p:cNvSpPr/>
              <p:nvPr/>
            </p:nvSpPr>
            <p:spPr>
              <a:xfrm flipH="false" flipV="false" rot="0">
                <a:off x="0" y="0"/>
                <a:ext cx="360499" cy="268890"/>
              </a:xfrm>
              <a:custGeom>
                <a:avLst/>
                <a:gdLst/>
                <a:ahLst/>
                <a:cxnLst/>
                <a:rect r="r" b="b" t="t" l="l"/>
                <a:pathLst>
                  <a:path h="268890" w="360499">
                    <a:moveTo>
                      <a:pt x="0" y="0"/>
                    </a:moveTo>
                    <a:lnTo>
                      <a:pt x="360499" y="0"/>
                    </a:lnTo>
                    <a:lnTo>
                      <a:pt x="360499" y="268890"/>
                    </a:lnTo>
                    <a:lnTo>
                      <a:pt x="0" y="268890"/>
                    </a:lnTo>
                    <a:close/>
                  </a:path>
                </a:pathLst>
              </a:custGeom>
              <a:solidFill>
                <a:srgbClr val="5270FF"/>
              </a:solidFill>
            </p:spPr>
          </p:sp>
          <p:sp>
            <p:nvSpPr>
              <p:cNvPr name="TextBox 21" id="21"/>
              <p:cNvSpPr txBox="true"/>
              <p:nvPr/>
            </p:nvSpPr>
            <p:spPr>
              <a:xfrm>
                <a:off x="0" y="-38100"/>
                <a:ext cx="360499" cy="306990"/>
              </a:xfrm>
              <a:prstGeom prst="rect">
                <a:avLst/>
              </a:prstGeom>
            </p:spPr>
            <p:txBody>
              <a:bodyPr anchor="ctr" rtlCol="false" tIns="50800" lIns="50800" bIns="50800" rIns="50800"/>
              <a:lstStyle/>
              <a:p>
                <a:pPr algn="ctr">
                  <a:lnSpc>
                    <a:spcPts val="2660"/>
                  </a:lnSpc>
                </a:pPr>
              </a:p>
            </p:txBody>
          </p:sp>
        </p:grpSp>
        <p:sp>
          <p:nvSpPr>
            <p:cNvPr name="TextBox 22" id="22"/>
            <p:cNvSpPr txBox="true"/>
            <p:nvPr/>
          </p:nvSpPr>
          <p:spPr>
            <a:xfrm rot="0">
              <a:off x="0" y="108730"/>
              <a:ext cx="1772212" cy="1018676"/>
            </a:xfrm>
            <a:prstGeom prst="rect">
              <a:avLst/>
            </a:prstGeom>
          </p:spPr>
          <p:txBody>
            <a:bodyPr anchor="t" rtlCol="false" tIns="0" lIns="0" bIns="0" rIns="0">
              <a:spAutoFit/>
            </a:bodyPr>
            <a:lstStyle/>
            <a:p>
              <a:pPr algn="ctr">
                <a:lnSpc>
                  <a:spcPts val="6479"/>
                </a:lnSpc>
              </a:pPr>
              <a:r>
                <a:rPr lang="en-US" sz="4628" b="true">
                  <a:solidFill>
                    <a:srgbClr val="FFFFFF"/>
                  </a:solidFill>
                  <a:latin typeface="Montserrat Bold"/>
                  <a:ea typeface="Montserrat Bold"/>
                  <a:cs typeface="Montserrat Bold"/>
                  <a:sym typeface="Montserrat Bold"/>
                </a:rPr>
                <a:t>03</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53838" y="1028700"/>
            <a:ext cx="7508771" cy="8852623"/>
          </a:xfrm>
          <a:custGeom>
            <a:avLst/>
            <a:gdLst/>
            <a:ahLst/>
            <a:cxnLst/>
            <a:rect r="r" b="b" t="t" l="l"/>
            <a:pathLst>
              <a:path h="8852623" w="7508771">
                <a:moveTo>
                  <a:pt x="0" y="0"/>
                </a:moveTo>
                <a:lnTo>
                  <a:pt x="7508771" y="0"/>
                </a:lnTo>
                <a:lnTo>
                  <a:pt x="7508771" y="8852623"/>
                </a:lnTo>
                <a:lnTo>
                  <a:pt x="0" y="8852623"/>
                </a:lnTo>
                <a:lnTo>
                  <a:pt x="0" y="0"/>
                </a:lnTo>
                <a:close/>
              </a:path>
            </a:pathLst>
          </a:custGeom>
          <a:blipFill>
            <a:blip r:embed="rId2"/>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44202" y="762408"/>
            <a:ext cx="7541225" cy="8762185"/>
          </a:xfrm>
          <a:custGeom>
            <a:avLst/>
            <a:gdLst/>
            <a:ahLst/>
            <a:cxnLst/>
            <a:rect r="r" b="b" t="t" l="l"/>
            <a:pathLst>
              <a:path h="8762185" w="7541225">
                <a:moveTo>
                  <a:pt x="0" y="0"/>
                </a:moveTo>
                <a:lnTo>
                  <a:pt x="7541224" y="0"/>
                </a:lnTo>
                <a:lnTo>
                  <a:pt x="7541224" y="8762184"/>
                </a:lnTo>
                <a:lnTo>
                  <a:pt x="0" y="8762184"/>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81495" y="1028700"/>
            <a:ext cx="7537138" cy="8676084"/>
          </a:xfrm>
          <a:custGeom>
            <a:avLst/>
            <a:gdLst/>
            <a:ahLst/>
            <a:cxnLst/>
            <a:rect r="r" b="b" t="t" l="l"/>
            <a:pathLst>
              <a:path h="8676084" w="7537138">
                <a:moveTo>
                  <a:pt x="0" y="0"/>
                </a:moveTo>
                <a:lnTo>
                  <a:pt x="7537138" y="0"/>
                </a:lnTo>
                <a:lnTo>
                  <a:pt x="7537138" y="8676084"/>
                </a:lnTo>
                <a:lnTo>
                  <a:pt x="0" y="8676084"/>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14:trim st="18280.0000" end="24405.6240"/>
                </p14:media>
              </p:ext>
            </p:extLst>
          </p:nvPr>
        </p:nvPicPr>
        <p:blipFill>
          <a:blip r:embed="rId2"/>
          <a:srcRect l="0" t="0" r="0" b="0"/>
          <a:stretch>
            <a:fillRect/>
          </a:stretch>
        </p:blipFill>
        <p:spPr>
          <a:xfrm flipH="false" flipV="false" rot="0">
            <a:off x="1028700" y="578644"/>
            <a:ext cx="16230600" cy="9129712"/>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646813" y="3438786"/>
            <a:ext cx="4994374" cy="2106421"/>
          </a:xfrm>
          <a:prstGeom prst="rect">
            <a:avLst/>
          </a:prstGeom>
        </p:spPr>
        <p:txBody>
          <a:bodyPr anchor="t" rtlCol="false" tIns="0" lIns="0" bIns="0" rIns="0">
            <a:spAutoFit/>
          </a:bodyPr>
          <a:lstStyle/>
          <a:p>
            <a:pPr algn="ctr">
              <a:lnSpc>
                <a:spcPts val="17248"/>
              </a:lnSpc>
              <a:spcBef>
                <a:spcPct val="0"/>
              </a:spcBef>
            </a:pPr>
            <a:r>
              <a:rPr lang="en-US" b="true" sz="12320">
                <a:solidFill>
                  <a:srgbClr val="000000"/>
                </a:solidFill>
                <a:latin typeface="Montserrat Bold"/>
                <a:ea typeface="Montserrat Bold"/>
                <a:cs typeface="Montserrat Bold"/>
                <a:sym typeface="Montserrat Bold"/>
              </a:rPr>
              <a:t>Merci </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120140"/>
            <a:ext cx="1748472" cy="1011650"/>
          </a:xfrm>
          <a:prstGeom prst="rect">
            <a:avLst/>
          </a:prstGeom>
        </p:spPr>
        <p:txBody>
          <a:bodyPr anchor="t" rtlCol="false" tIns="0" lIns="0" bIns="0" rIns="0">
            <a:spAutoFit/>
          </a:bodyPr>
          <a:lstStyle/>
          <a:p>
            <a:pPr algn="ctr">
              <a:lnSpc>
                <a:spcPts val="8289"/>
              </a:lnSpc>
              <a:spcBef>
                <a:spcPct val="0"/>
              </a:spcBef>
            </a:pPr>
            <a:r>
              <a:rPr lang="en-US" b="true" sz="5921">
                <a:solidFill>
                  <a:srgbClr val="5270FF"/>
                </a:solidFill>
                <a:latin typeface="Montserrat Bold"/>
                <a:ea typeface="Montserrat Bold"/>
                <a:cs typeface="Montserrat Bold"/>
                <a:sym typeface="Montserrat Bold"/>
              </a:rPr>
              <a:t>BFS </a:t>
            </a:r>
          </a:p>
        </p:txBody>
      </p:sp>
      <p:sp>
        <p:nvSpPr>
          <p:cNvPr name="TextBox 3" id="3"/>
          <p:cNvSpPr txBox="true"/>
          <p:nvPr/>
        </p:nvSpPr>
        <p:spPr>
          <a:xfrm rot="0">
            <a:off x="1028700" y="2780300"/>
            <a:ext cx="17259300" cy="4650199"/>
          </a:xfrm>
          <a:prstGeom prst="rect">
            <a:avLst/>
          </a:prstGeom>
        </p:spPr>
        <p:txBody>
          <a:bodyPr anchor="t" rtlCol="false" tIns="0" lIns="0" bIns="0" rIns="0">
            <a:spAutoFit/>
          </a:bodyPr>
          <a:lstStyle/>
          <a:p>
            <a:pPr algn="l">
              <a:lnSpc>
                <a:spcPts val="6189"/>
              </a:lnSpc>
              <a:spcBef>
                <a:spcPct val="0"/>
              </a:spcBef>
            </a:pPr>
            <a:r>
              <a:rPr lang="en-US" sz="4421">
                <a:solidFill>
                  <a:srgbClr val="000000"/>
                </a:solidFill>
                <a:latin typeface="Montserrat"/>
                <a:ea typeface="Montserrat"/>
                <a:cs typeface="Montserrat"/>
                <a:sym typeface="Montserrat"/>
              </a:rPr>
              <a:t>L'algorithme Breadth First Search (BFS) est utilisé pour rechercher dans une structure de données graphique un nœud qui répond à un ensemble de critères. Il commence à la racine du graphique et visite tous les nœuds du niveau de profondeur actuel avant de passer aux nœuds du niveau de profondeur suivant..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37875" y="2486241"/>
            <a:ext cx="13857781" cy="5110057"/>
          </a:xfrm>
          <a:custGeom>
            <a:avLst/>
            <a:gdLst/>
            <a:ahLst/>
            <a:cxnLst/>
            <a:rect r="r" b="b" t="t" l="l"/>
            <a:pathLst>
              <a:path h="5110057" w="13857781">
                <a:moveTo>
                  <a:pt x="0" y="0"/>
                </a:moveTo>
                <a:lnTo>
                  <a:pt x="13857781" y="0"/>
                </a:lnTo>
                <a:lnTo>
                  <a:pt x="13857781" y="5110057"/>
                </a:lnTo>
                <a:lnTo>
                  <a:pt x="0" y="5110057"/>
                </a:lnTo>
                <a:lnTo>
                  <a:pt x="0" y="0"/>
                </a:lnTo>
                <a:close/>
              </a:path>
            </a:pathLst>
          </a:custGeom>
          <a:blipFill>
            <a:blip r:embed="rId2"/>
            <a:stretch>
              <a:fillRect l="0" t="0" r="0" b="0"/>
            </a:stretch>
          </a:blipFill>
        </p:spPr>
      </p:sp>
      <p:sp>
        <p:nvSpPr>
          <p:cNvPr name="TextBox 3" id="3"/>
          <p:cNvSpPr txBox="true"/>
          <p:nvPr/>
        </p:nvSpPr>
        <p:spPr>
          <a:xfrm rot="0">
            <a:off x="1937875" y="618125"/>
            <a:ext cx="2542699" cy="744949"/>
          </a:xfrm>
          <a:prstGeom prst="rect">
            <a:avLst/>
          </a:prstGeom>
        </p:spPr>
        <p:txBody>
          <a:bodyPr anchor="t" rtlCol="false" tIns="0" lIns="0" bIns="0" rIns="0">
            <a:spAutoFit/>
          </a:bodyPr>
          <a:lstStyle/>
          <a:p>
            <a:pPr algn="ctr">
              <a:lnSpc>
                <a:spcPts val="6189"/>
              </a:lnSpc>
              <a:spcBef>
                <a:spcPct val="0"/>
              </a:spcBef>
            </a:pPr>
            <a:r>
              <a:rPr lang="en-US" b="true" sz="4421">
                <a:solidFill>
                  <a:srgbClr val="5270FF"/>
                </a:solidFill>
                <a:latin typeface="Montserrat Bold"/>
                <a:ea typeface="Montserrat Bold"/>
                <a:cs typeface="Montserrat Bold"/>
                <a:sym typeface="Montserrat Bold"/>
              </a:rPr>
              <a:t>exemple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3606" y="2607237"/>
            <a:ext cx="14873308" cy="5707632"/>
          </a:xfrm>
          <a:custGeom>
            <a:avLst/>
            <a:gdLst/>
            <a:ahLst/>
            <a:cxnLst/>
            <a:rect r="r" b="b" t="t" l="l"/>
            <a:pathLst>
              <a:path h="5707632" w="14873308">
                <a:moveTo>
                  <a:pt x="0" y="0"/>
                </a:moveTo>
                <a:lnTo>
                  <a:pt x="14873308" y="0"/>
                </a:lnTo>
                <a:lnTo>
                  <a:pt x="14873308" y="5707632"/>
                </a:lnTo>
                <a:lnTo>
                  <a:pt x="0" y="5707632"/>
                </a:lnTo>
                <a:lnTo>
                  <a:pt x="0" y="0"/>
                </a:lnTo>
                <a:close/>
              </a:path>
            </a:pathLst>
          </a:custGeom>
          <a:blipFill>
            <a:blip r:embed="rId2"/>
            <a:stretch>
              <a:fillRect l="0" t="0" r="0" b="0"/>
            </a:stretch>
          </a:blipFill>
        </p:spPr>
      </p:sp>
      <p:sp>
        <p:nvSpPr>
          <p:cNvPr name="TextBox 3" id="3"/>
          <p:cNvSpPr txBox="true"/>
          <p:nvPr/>
        </p:nvSpPr>
        <p:spPr>
          <a:xfrm rot="0">
            <a:off x="1211025" y="352060"/>
            <a:ext cx="14824710" cy="1286604"/>
          </a:xfrm>
          <a:prstGeom prst="rect">
            <a:avLst/>
          </a:prstGeom>
        </p:spPr>
        <p:txBody>
          <a:bodyPr anchor="t" rtlCol="false" tIns="0" lIns="0" bIns="0" rIns="0">
            <a:spAutoFit/>
          </a:bodyPr>
          <a:lstStyle/>
          <a:p>
            <a:pPr algn="ctr">
              <a:lnSpc>
                <a:spcPts val="5209"/>
              </a:lnSpc>
              <a:spcBef>
                <a:spcPct val="0"/>
              </a:spcBef>
            </a:pPr>
            <a:r>
              <a:rPr lang="en-US" sz="3721">
                <a:solidFill>
                  <a:srgbClr val="000000"/>
                </a:solidFill>
                <a:latin typeface="Montserrat"/>
                <a:ea typeface="Montserrat"/>
                <a:cs typeface="Montserrat"/>
                <a:sym typeface="Montserrat"/>
              </a:rPr>
              <a:t> On commence par visiter le nœud de départ, disons le nœud 0, et on ajoute ses voisins adjacents dans la file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770778"/>
            <a:ext cx="15691361" cy="5766575"/>
          </a:xfrm>
          <a:custGeom>
            <a:avLst/>
            <a:gdLst/>
            <a:ahLst/>
            <a:cxnLst/>
            <a:rect r="r" b="b" t="t" l="l"/>
            <a:pathLst>
              <a:path h="5766575" w="15691361">
                <a:moveTo>
                  <a:pt x="0" y="0"/>
                </a:moveTo>
                <a:lnTo>
                  <a:pt x="15691361" y="0"/>
                </a:lnTo>
                <a:lnTo>
                  <a:pt x="15691361" y="5766575"/>
                </a:lnTo>
                <a:lnTo>
                  <a:pt x="0" y="5766575"/>
                </a:lnTo>
                <a:lnTo>
                  <a:pt x="0" y="0"/>
                </a:lnTo>
                <a:close/>
              </a:path>
            </a:pathLst>
          </a:custGeom>
          <a:blipFill>
            <a:blip r:embed="rId2"/>
            <a:stretch>
              <a:fillRect l="0" t="0" r="0" b="0"/>
            </a:stretch>
          </a:blipFill>
        </p:spPr>
      </p:sp>
      <p:sp>
        <p:nvSpPr>
          <p:cNvPr name="TextBox 3" id="3"/>
          <p:cNvSpPr txBox="true"/>
          <p:nvPr/>
        </p:nvSpPr>
        <p:spPr>
          <a:xfrm rot="0">
            <a:off x="685800" y="498110"/>
            <a:ext cx="15099030" cy="1943829"/>
          </a:xfrm>
          <a:prstGeom prst="rect">
            <a:avLst/>
          </a:prstGeom>
        </p:spPr>
        <p:txBody>
          <a:bodyPr anchor="t" rtlCol="false" tIns="0" lIns="0" bIns="0" rIns="0">
            <a:spAutoFit/>
          </a:bodyPr>
          <a:lstStyle/>
          <a:p>
            <a:pPr algn="ctr">
              <a:lnSpc>
                <a:spcPts val="5209"/>
              </a:lnSpc>
              <a:spcBef>
                <a:spcPct val="0"/>
              </a:spcBef>
            </a:pPr>
            <a:r>
              <a:rPr lang="en-US" sz="3721">
                <a:solidFill>
                  <a:srgbClr val="000000"/>
                </a:solidFill>
                <a:latin typeface="Montserrat"/>
                <a:ea typeface="Montserrat"/>
                <a:cs typeface="Montserrat"/>
                <a:sym typeface="Montserrat"/>
              </a:rPr>
              <a:t>  On visite le nœud 1, puis on examine ses voisins adjacents. Comme 0 a déjà été visité, on passe au nœud 2, qui est ajouté dans la file.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052767"/>
            <a:ext cx="15793350" cy="5843539"/>
          </a:xfrm>
          <a:custGeom>
            <a:avLst/>
            <a:gdLst/>
            <a:ahLst/>
            <a:cxnLst/>
            <a:rect r="r" b="b" t="t" l="l"/>
            <a:pathLst>
              <a:path h="5843539" w="15793350">
                <a:moveTo>
                  <a:pt x="0" y="0"/>
                </a:moveTo>
                <a:lnTo>
                  <a:pt x="15793350" y="0"/>
                </a:lnTo>
                <a:lnTo>
                  <a:pt x="15793350" y="5843539"/>
                </a:lnTo>
                <a:lnTo>
                  <a:pt x="0" y="5843539"/>
                </a:lnTo>
                <a:lnTo>
                  <a:pt x="0" y="0"/>
                </a:lnTo>
                <a:close/>
              </a:path>
            </a:pathLst>
          </a:custGeom>
          <a:blipFill>
            <a:blip r:embed="rId2"/>
            <a:stretch>
              <a:fillRect l="0" t="0" r="0" b="0"/>
            </a:stretch>
          </a:blipFill>
        </p:spPr>
      </p:sp>
      <p:sp>
        <p:nvSpPr>
          <p:cNvPr name="TextBox 3" id="3"/>
          <p:cNvSpPr txBox="true"/>
          <p:nvPr/>
        </p:nvSpPr>
        <p:spPr>
          <a:xfrm rot="0">
            <a:off x="750170" y="332427"/>
            <a:ext cx="16509130" cy="2034540"/>
          </a:xfrm>
          <a:prstGeom prst="rect">
            <a:avLst/>
          </a:prstGeom>
        </p:spPr>
        <p:txBody>
          <a:bodyPr anchor="t" rtlCol="false" tIns="0" lIns="0" bIns="0" rIns="0">
            <a:spAutoFit/>
          </a:bodyPr>
          <a:lstStyle/>
          <a:p>
            <a:pPr algn="l">
              <a:lnSpc>
                <a:spcPts val="5459"/>
              </a:lnSpc>
              <a:spcBef>
                <a:spcPct val="0"/>
              </a:spcBef>
            </a:pPr>
            <a:r>
              <a:rPr lang="en-US" sz="3900">
                <a:solidFill>
                  <a:srgbClr val="000000"/>
                </a:solidFill>
                <a:latin typeface="Montserrat"/>
                <a:ea typeface="Montserrat"/>
                <a:cs typeface="Montserrat"/>
                <a:sym typeface="Montserrat"/>
              </a:rPr>
              <a:t>Ensuite, on visite le nœud 2 et on examine ses voisins. </a:t>
            </a:r>
          </a:p>
          <a:p>
            <a:pPr algn="l">
              <a:lnSpc>
                <a:spcPts val="5459"/>
              </a:lnSpc>
              <a:spcBef>
                <a:spcPct val="0"/>
              </a:spcBef>
            </a:pPr>
            <a:r>
              <a:rPr lang="en-US" sz="3900">
                <a:solidFill>
                  <a:srgbClr val="000000"/>
                </a:solidFill>
                <a:latin typeface="Montserrat"/>
                <a:ea typeface="Montserrat"/>
                <a:cs typeface="Montserrat"/>
                <a:sym typeface="Montserrat"/>
              </a:rPr>
              <a:t>Le nœud 2 a un voisin non visité, le nœud 4, donc on l'ajoute à la fin de la file.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4465" y="2278158"/>
            <a:ext cx="16014835" cy="6085637"/>
          </a:xfrm>
          <a:custGeom>
            <a:avLst/>
            <a:gdLst/>
            <a:ahLst/>
            <a:cxnLst/>
            <a:rect r="r" b="b" t="t" l="l"/>
            <a:pathLst>
              <a:path h="6085637" w="16014835">
                <a:moveTo>
                  <a:pt x="0" y="0"/>
                </a:moveTo>
                <a:lnTo>
                  <a:pt x="16014835" y="0"/>
                </a:lnTo>
                <a:lnTo>
                  <a:pt x="16014835" y="6085637"/>
                </a:lnTo>
                <a:lnTo>
                  <a:pt x="0" y="6085637"/>
                </a:lnTo>
                <a:lnTo>
                  <a:pt x="0" y="0"/>
                </a:lnTo>
                <a:close/>
              </a:path>
            </a:pathLst>
          </a:custGeom>
          <a:blipFill>
            <a:blip r:embed="rId2"/>
            <a:stretch>
              <a:fillRect l="0" t="0" r="0" b="0"/>
            </a:stretch>
          </a:blipFill>
        </p:spPr>
      </p:sp>
      <p:sp>
        <p:nvSpPr>
          <p:cNvPr name="TextBox 3" id="3"/>
          <p:cNvSpPr txBox="true"/>
          <p:nvPr/>
        </p:nvSpPr>
        <p:spPr>
          <a:xfrm rot="0">
            <a:off x="1146016" y="659130"/>
            <a:ext cx="15179199" cy="662940"/>
          </a:xfrm>
          <a:prstGeom prst="rect">
            <a:avLst/>
          </a:prstGeom>
        </p:spPr>
        <p:txBody>
          <a:bodyPr anchor="t" rtlCol="false" tIns="0" lIns="0" bIns="0" rIns="0">
            <a:spAutoFit/>
          </a:bodyPr>
          <a:lstStyle/>
          <a:p>
            <a:pPr algn="ctr">
              <a:lnSpc>
                <a:spcPts val="5459"/>
              </a:lnSpc>
              <a:spcBef>
                <a:spcPct val="0"/>
              </a:spcBef>
            </a:pPr>
            <a:r>
              <a:rPr lang="en-US" sz="3900">
                <a:solidFill>
                  <a:srgbClr val="000000"/>
                </a:solidFill>
                <a:latin typeface="Montserrat"/>
                <a:ea typeface="Montserrat"/>
                <a:cs typeface="Montserrat"/>
                <a:sym typeface="Montserrat"/>
              </a:rPr>
              <a:t>Ensuite, on passe à 3, qui se trouve maintenant en tête de file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925628"/>
            <a:ext cx="15510510" cy="6087875"/>
          </a:xfrm>
          <a:custGeom>
            <a:avLst/>
            <a:gdLst/>
            <a:ahLst/>
            <a:cxnLst/>
            <a:rect r="r" b="b" t="t" l="l"/>
            <a:pathLst>
              <a:path h="6087875" w="15510510">
                <a:moveTo>
                  <a:pt x="0" y="0"/>
                </a:moveTo>
                <a:lnTo>
                  <a:pt x="15510510" y="0"/>
                </a:lnTo>
                <a:lnTo>
                  <a:pt x="15510510" y="6087875"/>
                </a:lnTo>
                <a:lnTo>
                  <a:pt x="0" y="6087875"/>
                </a:lnTo>
                <a:lnTo>
                  <a:pt x="0" y="0"/>
                </a:lnTo>
                <a:close/>
              </a:path>
            </a:pathLst>
          </a:custGeom>
          <a:blipFill>
            <a:blip r:embed="rId2"/>
            <a:stretch>
              <a:fillRect l="0" t="0" r="0" b="0"/>
            </a:stretch>
          </a:blipFill>
        </p:spPr>
      </p:sp>
      <p:sp>
        <p:nvSpPr>
          <p:cNvPr name="TextBox 3" id="3"/>
          <p:cNvSpPr txBox="true"/>
          <p:nvPr/>
        </p:nvSpPr>
        <p:spPr>
          <a:xfrm rot="0">
            <a:off x="754380" y="235220"/>
            <a:ext cx="15784830" cy="2034540"/>
          </a:xfrm>
          <a:prstGeom prst="rect">
            <a:avLst/>
          </a:prstGeom>
        </p:spPr>
        <p:txBody>
          <a:bodyPr anchor="t" rtlCol="false" tIns="0" lIns="0" bIns="0" rIns="0">
            <a:spAutoFit/>
          </a:bodyPr>
          <a:lstStyle/>
          <a:p>
            <a:pPr algn="ctr">
              <a:lnSpc>
                <a:spcPts val="5459"/>
              </a:lnSpc>
              <a:spcBef>
                <a:spcPct val="0"/>
              </a:spcBef>
            </a:pPr>
            <a:r>
              <a:rPr lang="en-US" sz="3900">
                <a:solidFill>
                  <a:srgbClr val="000000"/>
                </a:solidFill>
                <a:latin typeface="Montserrat"/>
                <a:ea typeface="Montserrat"/>
                <a:cs typeface="Montserrat"/>
                <a:sym typeface="Montserrat"/>
              </a:rPr>
              <a:t>Le seul nœud restant dans la file est le nœud 4. On le visite, et comme tous ses voisins sont déjà visités, l'exploration se termine ici.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DAGXtE6SrcE</dc:identifier>
  <dcterms:modified xsi:type="dcterms:W3CDTF">2011-08-01T06:04:30Z</dcterms:modified>
  <cp:revision>1</cp:revision>
  <dc:title>micromouse.pptx</dc:title>
</cp:coreProperties>
</file>